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90" d="100"/>
          <a:sy n="90" d="100"/>
        </p:scale>
        <p:origin x="1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6/6/2020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57284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332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4910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566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6/6/2020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40396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004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6/6/2020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124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2932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5197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6/6/2020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3291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6/6/2020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4752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6/6/2020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75800322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3" descr="A close up of a logo&#10;&#10;Description automatically generated">
            <a:extLst>
              <a:ext uri="{FF2B5EF4-FFF2-40B4-BE49-F238E27FC236}">
                <a16:creationId xmlns:a16="http://schemas.microsoft.com/office/drawing/2014/main" id="{11BA4F86-0AD5-41EC-9BF6-AAF6D464B0C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1" y="10"/>
            <a:ext cx="12192000" cy="6857988"/>
          </a:xfrm>
          <a:prstGeom prst="rect">
            <a:avLst/>
          </a:prstGeom>
        </p:spPr>
      </p:pic>
      <p:sp>
        <p:nvSpPr>
          <p:cNvPr id="21" name="Rectangle 8">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24000">
                <a:schemeClr val="bg1">
                  <a:alpha val="20000"/>
                </a:schemeClr>
              </a:gs>
              <a:gs pos="78000">
                <a:schemeClr val="bg1">
                  <a:alpha val="30000"/>
                </a:schemeClr>
              </a:gs>
              <a:gs pos="50000">
                <a:schemeClr val="bg1">
                  <a:alpha val="30000"/>
                </a:schemeClr>
              </a:gs>
              <a:gs pos="100000">
                <a:schemeClr val="bg1">
                  <a:alpha val="4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9FD4F-A482-44F7-B0A4-23E82FA04217}"/>
              </a:ext>
            </a:extLst>
          </p:cNvPr>
          <p:cNvSpPr>
            <a:spLocks noGrp="1"/>
          </p:cNvSpPr>
          <p:nvPr>
            <p:ph type="ctrTitle"/>
          </p:nvPr>
        </p:nvSpPr>
        <p:spPr>
          <a:xfrm>
            <a:off x="372723" y="1073889"/>
            <a:ext cx="11439414" cy="4780362"/>
          </a:xfrm>
        </p:spPr>
        <p:txBody>
          <a:bodyPr>
            <a:normAutofit/>
          </a:bodyPr>
          <a:lstStyle/>
          <a:p>
            <a:r>
              <a:rPr lang="en-GB" sz="8000" b="1" dirty="0">
                <a:solidFill>
                  <a:schemeClr val="bg1"/>
                </a:solidFill>
                <a:latin typeface="Aharoni" panose="02010803020104030203" pitchFamily="2" charset="-79"/>
                <a:cs typeface="Aharoni" panose="02010803020104030203" pitchFamily="2" charset="-79"/>
              </a:rPr>
              <a:t>Recruitment cold calling script</a:t>
            </a:r>
          </a:p>
        </p:txBody>
      </p:sp>
    </p:spTree>
    <p:extLst>
      <p:ext uri="{BB962C8B-B14F-4D97-AF65-F5344CB8AC3E}">
        <p14:creationId xmlns:p14="http://schemas.microsoft.com/office/powerpoint/2010/main" val="14759156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20"/>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0793-43F9-497F-87B2-CD7B986525C2}"/>
              </a:ext>
            </a:extLst>
          </p:cNvPr>
          <p:cNvSpPr>
            <a:spLocks noGrp="1"/>
          </p:cNvSpPr>
          <p:nvPr>
            <p:ph type="title"/>
          </p:nvPr>
        </p:nvSpPr>
        <p:spPr/>
        <p:txBody>
          <a:bodyPr/>
          <a:lstStyle/>
          <a:p>
            <a:r>
              <a:rPr lang="en-GB" dirty="0"/>
              <a:t>What I will cover</a:t>
            </a:r>
          </a:p>
        </p:txBody>
      </p:sp>
      <p:sp>
        <p:nvSpPr>
          <p:cNvPr id="3" name="Content Placeholder 2">
            <a:extLst>
              <a:ext uri="{FF2B5EF4-FFF2-40B4-BE49-F238E27FC236}">
                <a16:creationId xmlns:a16="http://schemas.microsoft.com/office/drawing/2014/main" id="{5723C79D-4222-472B-B109-2B52F33248B3}"/>
              </a:ext>
            </a:extLst>
          </p:cNvPr>
          <p:cNvSpPr>
            <a:spLocks noGrp="1"/>
          </p:cNvSpPr>
          <p:nvPr>
            <p:ph idx="1"/>
          </p:nvPr>
        </p:nvSpPr>
        <p:spPr>
          <a:xfrm>
            <a:off x="1066800" y="2230710"/>
            <a:ext cx="10058400" cy="3849624"/>
          </a:xfrm>
        </p:spPr>
        <p:txBody>
          <a:bodyPr/>
          <a:lstStyle/>
          <a:p>
            <a:r>
              <a:rPr lang="en-GB" sz="3200" dirty="0"/>
              <a:t>The issues with training and cold calling</a:t>
            </a:r>
          </a:p>
          <a:p>
            <a:r>
              <a:rPr lang="en-GB" sz="3200" dirty="0"/>
              <a:t>A bad script</a:t>
            </a:r>
          </a:p>
          <a:p>
            <a:r>
              <a:rPr lang="en-GB" sz="3200" dirty="0"/>
              <a:t>A good script</a:t>
            </a:r>
          </a:p>
          <a:p>
            <a:r>
              <a:rPr lang="en-GB" sz="3200" dirty="0"/>
              <a:t>A high converting script</a:t>
            </a:r>
          </a:p>
          <a:p>
            <a:endParaRPr lang="en-GB" dirty="0"/>
          </a:p>
        </p:txBody>
      </p:sp>
    </p:spTree>
    <p:extLst>
      <p:ext uri="{BB962C8B-B14F-4D97-AF65-F5344CB8AC3E}">
        <p14:creationId xmlns:p14="http://schemas.microsoft.com/office/powerpoint/2010/main" val="96509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6F18-3981-4E45-8908-86900DAF9FEC}"/>
              </a:ext>
            </a:extLst>
          </p:cNvPr>
          <p:cNvSpPr>
            <a:spLocks noGrp="1"/>
          </p:cNvSpPr>
          <p:nvPr>
            <p:ph type="title"/>
          </p:nvPr>
        </p:nvSpPr>
        <p:spPr/>
        <p:txBody>
          <a:bodyPr/>
          <a:lstStyle/>
          <a:p>
            <a:r>
              <a:rPr lang="en-GB" dirty="0"/>
              <a:t>The issues with cold calling</a:t>
            </a:r>
          </a:p>
        </p:txBody>
      </p:sp>
      <p:sp>
        <p:nvSpPr>
          <p:cNvPr id="3" name="Content Placeholder 2">
            <a:extLst>
              <a:ext uri="{FF2B5EF4-FFF2-40B4-BE49-F238E27FC236}">
                <a16:creationId xmlns:a16="http://schemas.microsoft.com/office/drawing/2014/main" id="{F34BF24E-CB62-4498-A77B-23007A62F9C6}"/>
              </a:ext>
            </a:extLst>
          </p:cNvPr>
          <p:cNvSpPr>
            <a:spLocks noGrp="1"/>
          </p:cNvSpPr>
          <p:nvPr>
            <p:ph idx="1"/>
          </p:nvPr>
        </p:nvSpPr>
        <p:spPr/>
        <p:txBody>
          <a:bodyPr>
            <a:normAutofit fontScale="92500" lnSpcReduction="20000"/>
          </a:bodyPr>
          <a:lstStyle/>
          <a:p>
            <a:r>
              <a:rPr lang="en-GB" sz="3600" dirty="0"/>
              <a:t>Training is wrong</a:t>
            </a:r>
          </a:p>
          <a:p>
            <a:r>
              <a:rPr lang="en-GB" sz="3600" dirty="0"/>
              <a:t>Scripts don’t work</a:t>
            </a:r>
          </a:p>
          <a:p>
            <a:r>
              <a:rPr lang="en-GB" sz="3600" dirty="0"/>
              <a:t>Most of what you are taught is wrong</a:t>
            </a:r>
          </a:p>
          <a:p>
            <a:r>
              <a:rPr lang="en-GB" sz="3600" dirty="0"/>
              <a:t>Business owners and managers don’t practice what they teach</a:t>
            </a:r>
          </a:p>
          <a:p>
            <a:r>
              <a:rPr lang="en-GB" sz="3600" dirty="0"/>
              <a:t>Not everybody is a buyer!!!</a:t>
            </a:r>
          </a:p>
          <a:p>
            <a:endParaRPr lang="en-GB" dirty="0"/>
          </a:p>
        </p:txBody>
      </p:sp>
    </p:spTree>
    <p:extLst>
      <p:ext uri="{BB962C8B-B14F-4D97-AF65-F5344CB8AC3E}">
        <p14:creationId xmlns:p14="http://schemas.microsoft.com/office/powerpoint/2010/main" val="227042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959D-00B3-4B26-BACD-183BDE8C9E7C}"/>
              </a:ext>
            </a:extLst>
          </p:cNvPr>
          <p:cNvSpPr>
            <a:spLocks noGrp="1"/>
          </p:cNvSpPr>
          <p:nvPr>
            <p:ph type="title"/>
          </p:nvPr>
        </p:nvSpPr>
        <p:spPr/>
        <p:txBody>
          <a:bodyPr/>
          <a:lstStyle/>
          <a:p>
            <a:r>
              <a:rPr lang="en-GB" dirty="0"/>
              <a:t>Gatekeepers</a:t>
            </a:r>
          </a:p>
        </p:txBody>
      </p:sp>
      <p:sp>
        <p:nvSpPr>
          <p:cNvPr id="3" name="Content Placeholder 2">
            <a:extLst>
              <a:ext uri="{FF2B5EF4-FFF2-40B4-BE49-F238E27FC236}">
                <a16:creationId xmlns:a16="http://schemas.microsoft.com/office/drawing/2014/main" id="{5FA1F71E-EB27-43FA-8CCF-FEE66149D21F}"/>
              </a:ext>
            </a:extLst>
          </p:cNvPr>
          <p:cNvSpPr>
            <a:spLocks noGrp="1"/>
          </p:cNvSpPr>
          <p:nvPr>
            <p:ph idx="1"/>
          </p:nvPr>
        </p:nvSpPr>
        <p:spPr/>
        <p:txBody>
          <a:bodyPr>
            <a:normAutofit/>
          </a:bodyPr>
          <a:lstStyle/>
          <a:p>
            <a:r>
              <a:rPr lang="en-GB" sz="2800" dirty="0"/>
              <a:t>95% of calls will be speaking to them</a:t>
            </a:r>
          </a:p>
          <a:p>
            <a:r>
              <a:rPr lang="en-GB" sz="2800" dirty="0"/>
              <a:t>Easier to get through to</a:t>
            </a:r>
          </a:p>
          <a:p>
            <a:r>
              <a:rPr lang="en-GB" sz="2800" dirty="0"/>
              <a:t>They know what they are doing</a:t>
            </a:r>
          </a:p>
          <a:p>
            <a:r>
              <a:rPr lang="en-GB" sz="2800" dirty="0"/>
              <a:t>They are told not to put sales calls through</a:t>
            </a:r>
          </a:p>
          <a:p>
            <a:r>
              <a:rPr lang="en-GB" sz="2800" dirty="0"/>
              <a:t>They can spot recruiters a mile off</a:t>
            </a:r>
          </a:p>
        </p:txBody>
      </p:sp>
    </p:spTree>
    <p:extLst>
      <p:ext uri="{BB962C8B-B14F-4D97-AF65-F5344CB8AC3E}">
        <p14:creationId xmlns:p14="http://schemas.microsoft.com/office/powerpoint/2010/main" val="99810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2B17-F802-4C49-8C74-3244C2FE0171}"/>
              </a:ext>
            </a:extLst>
          </p:cNvPr>
          <p:cNvSpPr>
            <a:spLocks noGrp="1"/>
          </p:cNvSpPr>
          <p:nvPr>
            <p:ph type="title"/>
          </p:nvPr>
        </p:nvSpPr>
        <p:spPr/>
        <p:txBody>
          <a:bodyPr/>
          <a:lstStyle/>
          <a:p>
            <a:r>
              <a:rPr lang="en-GB" dirty="0"/>
              <a:t>A bad script/call	</a:t>
            </a:r>
          </a:p>
        </p:txBody>
      </p:sp>
      <p:sp>
        <p:nvSpPr>
          <p:cNvPr id="3" name="Content Placeholder 2">
            <a:extLst>
              <a:ext uri="{FF2B5EF4-FFF2-40B4-BE49-F238E27FC236}">
                <a16:creationId xmlns:a16="http://schemas.microsoft.com/office/drawing/2014/main" id="{1C21B373-8136-42C2-AB97-279E8EE76D7A}"/>
              </a:ext>
            </a:extLst>
          </p:cNvPr>
          <p:cNvSpPr>
            <a:spLocks noGrp="1"/>
          </p:cNvSpPr>
          <p:nvPr>
            <p:ph idx="1"/>
          </p:nvPr>
        </p:nvSpPr>
        <p:spPr/>
        <p:txBody>
          <a:bodyPr>
            <a:normAutofit/>
          </a:bodyPr>
          <a:lstStyle/>
          <a:p>
            <a:r>
              <a:rPr lang="en-GB" sz="2000" dirty="0"/>
              <a:t>GK: X company Sarah speaking, how can I help</a:t>
            </a:r>
          </a:p>
          <a:p>
            <a:r>
              <a:rPr lang="en-GB" sz="2000" dirty="0"/>
              <a:t>You: Afternoon Sarah I wonder if you can be put me through to HR/Manager’s name/recruitment </a:t>
            </a:r>
          </a:p>
          <a:p>
            <a:r>
              <a:rPr lang="en-GB" sz="2000" dirty="0"/>
              <a:t>GK: My I ask what the calls in regards to?</a:t>
            </a:r>
          </a:p>
          <a:p>
            <a:r>
              <a:rPr lang="en-GB" sz="2000" dirty="0"/>
              <a:t>You: Recruitment blah blah blah….</a:t>
            </a:r>
          </a:p>
          <a:p>
            <a:r>
              <a:rPr lang="en-GB" sz="2000" dirty="0"/>
              <a:t>GK: Now they want to get rid of you: In a meeting, you can email info@, we have a PSL </a:t>
            </a:r>
            <a:r>
              <a:rPr lang="en-GB" sz="2000" dirty="0" err="1"/>
              <a:t>ect</a:t>
            </a:r>
            <a:r>
              <a:rPr lang="en-GB" sz="2000" dirty="0"/>
              <a:t> </a:t>
            </a:r>
            <a:r>
              <a:rPr lang="en-GB" sz="2000" dirty="0" err="1"/>
              <a:t>ect</a:t>
            </a:r>
            <a:endParaRPr lang="en-GB" sz="2000" dirty="0"/>
          </a:p>
          <a:p>
            <a:r>
              <a:rPr lang="en-GB" sz="2000" dirty="0"/>
              <a:t>You: Ok I will try again later (And you never do).</a:t>
            </a:r>
          </a:p>
        </p:txBody>
      </p:sp>
    </p:spTree>
    <p:extLst>
      <p:ext uri="{BB962C8B-B14F-4D97-AF65-F5344CB8AC3E}">
        <p14:creationId xmlns:p14="http://schemas.microsoft.com/office/powerpoint/2010/main" val="18477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7EB8-3007-4432-BD07-DD8892BF9C96}"/>
              </a:ext>
            </a:extLst>
          </p:cNvPr>
          <p:cNvSpPr>
            <a:spLocks noGrp="1"/>
          </p:cNvSpPr>
          <p:nvPr>
            <p:ph type="title"/>
          </p:nvPr>
        </p:nvSpPr>
        <p:spPr/>
        <p:txBody>
          <a:bodyPr/>
          <a:lstStyle/>
          <a:p>
            <a:r>
              <a:rPr lang="en-GB" dirty="0"/>
              <a:t>A good script… Kind of</a:t>
            </a:r>
          </a:p>
        </p:txBody>
      </p:sp>
      <p:sp>
        <p:nvSpPr>
          <p:cNvPr id="3" name="Content Placeholder 2">
            <a:extLst>
              <a:ext uri="{FF2B5EF4-FFF2-40B4-BE49-F238E27FC236}">
                <a16:creationId xmlns:a16="http://schemas.microsoft.com/office/drawing/2014/main" id="{72837FB7-BCA5-4D04-BF6A-C5AAC72406D0}"/>
              </a:ext>
            </a:extLst>
          </p:cNvPr>
          <p:cNvSpPr>
            <a:spLocks noGrp="1"/>
          </p:cNvSpPr>
          <p:nvPr>
            <p:ph idx="1"/>
          </p:nvPr>
        </p:nvSpPr>
        <p:spPr/>
        <p:txBody>
          <a:bodyPr/>
          <a:lstStyle/>
          <a:p>
            <a:r>
              <a:rPr lang="en-GB" dirty="0"/>
              <a:t>GK: X company Sarah speaking, how can I help</a:t>
            </a:r>
          </a:p>
          <a:p>
            <a:r>
              <a:rPr lang="en-GB" dirty="0"/>
              <a:t>You: Afternoon Sara, is Debbie in HR around by any chance? </a:t>
            </a:r>
          </a:p>
          <a:p>
            <a:r>
              <a:rPr lang="en-GB" dirty="0"/>
              <a:t>GK: My I ask what the calls in regards to?</a:t>
            </a:r>
          </a:p>
          <a:p>
            <a:r>
              <a:rPr lang="en-GB" dirty="0"/>
              <a:t>You: Sure I work with companies locally and recruit for X position that I saw advertised  and wondering if we can help</a:t>
            </a:r>
          </a:p>
          <a:p>
            <a:r>
              <a:rPr lang="en-GB" dirty="0"/>
              <a:t>GK: They may want to get rid of you: In a meeting, you can email info@, we have a PSL </a:t>
            </a:r>
            <a:r>
              <a:rPr lang="en-GB" dirty="0" err="1"/>
              <a:t>ect</a:t>
            </a:r>
            <a:r>
              <a:rPr lang="en-GB" dirty="0"/>
              <a:t> </a:t>
            </a:r>
            <a:r>
              <a:rPr lang="en-GB" dirty="0" err="1"/>
              <a:t>ect</a:t>
            </a:r>
            <a:endParaRPr lang="en-GB" dirty="0"/>
          </a:p>
          <a:p>
            <a:r>
              <a:rPr lang="en-GB" dirty="0"/>
              <a:t>You: Deal with their objection or wait to be put through…</a:t>
            </a:r>
          </a:p>
          <a:p>
            <a:r>
              <a:rPr lang="en-GB" dirty="0"/>
              <a:t>Client: Hello Debbie speaking:</a:t>
            </a:r>
          </a:p>
          <a:p>
            <a:r>
              <a:rPr lang="en-GB" dirty="0"/>
              <a:t>You: Hi Debbie this is Kader calling from blah blah blah the number 1 agency in the world can I help you recruit for it please? </a:t>
            </a:r>
          </a:p>
          <a:p>
            <a:r>
              <a:rPr lang="en-GB" dirty="0"/>
              <a:t>Client: Objections </a:t>
            </a:r>
            <a:r>
              <a:rPr lang="en-GB" dirty="0" err="1"/>
              <a:t>ect</a:t>
            </a:r>
            <a:r>
              <a:rPr lang="en-GB" dirty="0"/>
              <a:t> </a:t>
            </a:r>
            <a:r>
              <a:rPr lang="en-GB" dirty="0" err="1"/>
              <a:t>ect</a:t>
            </a:r>
            <a:r>
              <a:rPr lang="en-GB" dirty="0"/>
              <a:t> or an easy win.</a:t>
            </a:r>
          </a:p>
          <a:p>
            <a:endParaRPr lang="en-GB" dirty="0"/>
          </a:p>
        </p:txBody>
      </p:sp>
    </p:spTree>
    <p:extLst>
      <p:ext uri="{BB962C8B-B14F-4D97-AF65-F5344CB8AC3E}">
        <p14:creationId xmlns:p14="http://schemas.microsoft.com/office/powerpoint/2010/main" val="52954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F5DB-3221-455C-B3AA-103F4B925C51}"/>
              </a:ext>
            </a:extLst>
          </p:cNvPr>
          <p:cNvSpPr>
            <a:spLocks noGrp="1"/>
          </p:cNvSpPr>
          <p:nvPr>
            <p:ph type="title"/>
          </p:nvPr>
        </p:nvSpPr>
        <p:spPr/>
        <p:txBody>
          <a:bodyPr/>
          <a:lstStyle/>
          <a:p>
            <a:r>
              <a:rPr lang="en-GB" dirty="0"/>
              <a:t>A better script</a:t>
            </a:r>
          </a:p>
        </p:txBody>
      </p:sp>
      <p:sp>
        <p:nvSpPr>
          <p:cNvPr id="3" name="Content Placeholder 2">
            <a:extLst>
              <a:ext uri="{FF2B5EF4-FFF2-40B4-BE49-F238E27FC236}">
                <a16:creationId xmlns:a16="http://schemas.microsoft.com/office/drawing/2014/main" id="{AAA7D61B-E816-4987-AC22-9D57694D0201}"/>
              </a:ext>
            </a:extLst>
          </p:cNvPr>
          <p:cNvSpPr>
            <a:spLocks noGrp="1"/>
          </p:cNvSpPr>
          <p:nvPr>
            <p:ph idx="1"/>
          </p:nvPr>
        </p:nvSpPr>
        <p:spPr/>
        <p:txBody>
          <a:bodyPr>
            <a:normAutofit fontScale="85000" lnSpcReduction="10000"/>
          </a:bodyPr>
          <a:lstStyle/>
          <a:p>
            <a:r>
              <a:rPr lang="en-GB" dirty="0"/>
              <a:t>GK: X company Sarah speaking, how can I help</a:t>
            </a:r>
          </a:p>
          <a:p>
            <a:r>
              <a:rPr lang="en-GB" dirty="0"/>
              <a:t>You: Afternoon Sara, is Debbie in HR around by any chance? OR… Hi Sarah, Are  you able to  patch me through to Debbie</a:t>
            </a:r>
          </a:p>
          <a:p>
            <a:r>
              <a:rPr lang="en-GB" dirty="0"/>
              <a:t>GK: Sure can I ask who is calling please….</a:t>
            </a:r>
          </a:p>
          <a:p>
            <a:r>
              <a:rPr lang="en-GB" dirty="0"/>
              <a:t>You: Sure, it is You (don’t say company name). Phase it as “its name from London” or “Can you tell her it is Name”</a:t>
            </a:r>
          </a:p>
          <a:p>
            <a:r>
              <a:rPr lang="en-GB" dirty="0"/>
              <a:t>GK: They may want to get rid of you: In a meeting, you can email info@, we have a PSL </a:t>
            </a:r>
            <a:r>
              <a:rPr lang="en-GB" dirty="0" err="1"/>
              <a:t>ect</a:t>
            </a:r>
            <a:r>
              <a:rPr lang="en-GB" dirty="0"/>
              <a:t> </a:t>
            </a:r>
            <a:r>
              <a:rPr lang="en-GB" dirty="0" err="1"/>
              <a:t>ect</a:t>
            </a:r>
            <a:endParaRPr lang="en-GB" dirty="0"/>
          </a:p>
          <a:p>
            <a:r>
              <a:rPr lang="en-GB" dirty="0"/>
              <a:t>You: Deal with their objection or wait to be put through…</a:t>
            </a:r>
          </a:p>
          <a:p>
            <a:r>
              <a:rPr lang="en-GB" dirty="0"/>
              <a:t>Client: Hello Debbie speaking:</a:t>
            </a:r>
          </a:p>
          <a:p>
            <a:r>
              <a:rPr lang="en-GB" dirty="0"/>
              <a:t>You: Hi Debbie, calling in reference to X job, is the position still live. </a:t>
            </a:r>
          </a:p>
          <a:p>
            <a:r>
              <a:rPr lang="en-GB" dirty="0"/>
              <a:t>Client: It is/ If not find out if any other role is live or future positions, ask if they want a call back or info sent. </a:t>
            </a:r>
          </a:p>
          <a:p>
            <a:r>
              <a:rPr lang="en-GB" dirty="0"/>
              <a:t>You: I know this particular position can be hard to fill and just wondered have or are you currently working with external agencies?</a:t>
            </a:r>
          </a:p>
          <a:p>
            <a:r>
              <a:rPr lang="en-GB" dirty="0"/>
              <a:t>Client: Yes… No we don’t – find out why is it cost, service… if it is services you can ask for 1 shot.</a:t>
            </a:r>
          </a:p>
          <a:p>
            <a:r>
              <a:rPr lang="en-GB" dirty="0"/>
              <a:t>You: Are you open now to using us?</a:t>
            </a:r>
          </a:p>
          <a:p>
            <a:endParaRPr lang="en-GB" dirty="0"/>
          </a:p>
        </p:txBody>
      </p:sp>
    </p:spTree>
    <p:extLst>
      <p:ext uri="{BB962C8B-B14F-4D97-AF65-F5344CB8AC3E}">
        <p14:creationId xmlns:p14="http://schemas.microsoft.com/office/powerpoint/2010/main" val="114500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40E83-F1FC-454D-846D-5837AAA8C1F9}"/>
              </a:ext>
            </a:extLst>
          </p:cNvPr>
          <p:cNvSpPr>
            <a:spLocks noGrp="1"/>
          </p:cNvSpPr>
          <p:nvPr>
            <p:ph type="title"/>
          </p:nvPr>
        </p:nvSpPr>
        <p:spPr/>
        <p:txBody>
          <a:bodyPr/>
          <a:lstStyle/>
          <a:p>
            <a:r>
              <a:rPr lang="en-GB" dirty="0"/>
              <a:t>Probably the best script		</a:t>
            </a:r>
          </a:p>
        </p:txBody>
      </p:sp>
      <p:sp>
        <p:nvSpPr>
          <p:cNvPr id="3" name="Content Placeholder 2">
            <a:extLst>
              <a:ext uri="{FF2B5EF4-FFF2-40B4-BE49-F238E27FC236}">
                <a16:creationId xmlns:a16="http://schemas.microsoft.com/office/drawing/2014/main" id="{C6C35648-E121-4353-9576-A44970C21DBE}"/>
              </a:ext>
            </a:extLst>
          </p:cNvPr>
          <p:cNvSpPr>
            <a:spLocks noGrp="1"/>
          </p:cNvSpPr>
          <p:nvPr>
            <p:ph idx="1"/>
          </p:nvPr>
        </p:nvSpPr>
        <p:spPr/>
        <p:txBody>
          <a:bodyPr>
            <a:normAutofit lnSpcReduction="10000"/>
          </a:bodyPr>
          <a:lstStyle/>
          <a:p>
            <a:r>
              <a:rPr lang="en-GB" dirty="0"/>
              <a:t>Client: Hello Debbie speaking:</a:t>
            </a:r>
          </a:p>
          <a:p>
            <a:r>
              <a:rPr lang="en-GB" dirty="0"/>
              <a:t>You: Hi Debbie, I want to be up front this is a cold call, I don’t know if you want to hang up now or give me 30 seconds to say why I was prompted to call today.</a:t>
            </a:r>
          </a:p>
          <a:p>
            <a:r>
              <a:rPr lang="en-GB" dirty="0"/>
              <a:t>Client: OK… no thanks the most common reply “depends what it is about” or *laughs*</a:t>
            </a:r>
          </a:p>
          <a:p>
            <a:r>
              <a:rPr lang="en-GB" dirty="0"/>
              <a:t>You: I typically work with companies that tell me that 1. They are sick of recruiters sending them bad CVs 2. tired of the non stop calls and chase ups. You may tell me that everything is fine with that now…??</a:t>
            </a:r>
          </a:p>
          <a:p>
            <a:r>
              <a:rPr lang="en-GB" dirty="0"/>
              <a:t>Client: You got that right mate!!!!</a:t>
            </a:r>
          </a:p>
          <a:p>
            <a:r>
              <a:rPr lang="en-GB" dirty="0"/>
              <a:t>You: Depending on how it goes… Prove you are different… don’t act desperate even though you called. “do you believe this could be fixed?? … I may or may not be able to help you…. But “pitch”. If I was to find X candidate and come back to you with their profile and not chase up </a:t>
            </a:r>
            <a:r>
              <a:rPr lang="en-GB" dirty="0" err="1"/>
              <a:t>ect</a:t>
            </a:r>
            <a:r>
              <a:rPr lang="en-GB" dirty="0"/>
              <a:t> </a:t>
            </a:r>
            <a:r>
              <a:rPr lang="en-GB" dirty="0" err="1"/>
              <a:t>ect</a:t>
            </a:r>
            <a:r>
              <a:rPr lang="en-GB" dirty="0"/>
              <a:t>… would you be open to meeting/working together.</a:t>
            </a:r>
          </a:p>
          <a:p>
            <a:r>
              <a:rPr lang="en-GB" dirty="0"/>
              <a:t>Client: It depends… </a:t>
            </a:r>
            <a:r>
              <a:rPr lang="en-GB" dirty="0" err="1"/>
              <a:t>ect</a:t>
            </a:r>
            <a:r>
              <a:rPr lang="en-GB" dirty="0"/>
              <a:t> </a:t>
            </a:r>
            <a:r>
              <a:rPr lang="en-GB" dirty="0" err="1"/>
              <a:t>ect</a:t>
            </a:r>
            <a:r>
              <a:rPr lang="en-GB" dirty="0"/>
              <a:t>… all agencies say that (rare).</a:t>
            </a:r>
          </a:p>
          <a:p>
            <a:r>
              <a:rPr lang="en-GB" dirty="0"/>
              <a:t>You: set a challenge … “5 days… CV sent” or “send weekly email updates” </a:t>
            </a:r>
            <a:r>
              <a:rPr lang="en-GB" dirty="0" err="1"/>
              <a:t>ect</a:t>
            </a:r>
            <a:r>
              <a:rPr lang="en-GB" dirty="0"/>
              <a:t> </a:t>
            </a:r>
            <a:r>
              <a:rPr lang="en-GB" dirty="0" err="1"/>
              <a:t>ect</a:t>
            </a:r>
            <a:r>
              <a:rPr lang="en-GB" dirty="0"/>
              <a:t>.</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7213141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RightStep">
      <a:dk1>
        <a:srgbClr val="000000"/>
      </a:dk1>
      <a:lt1>
        <a:srgbClr val="FFFFFF"/>
      </a:lt1>
      <a:dk2>
        <a:srgbClr val="413924"/>
      </a:dk2>
      <a:lt2>
        <a:srgbClr val="E4E8EA"/>
      </a:lt2>
      <a:accent1>
        <a:srgbClr val="EB8A5E"/>
      </a:accent1>
      <a:accent2>
        <a:srgbClr val="C39D36"/>
      </a:accent2>
      <a:accent3>
        <a:srgbClr val="9CA950"/>
      </a:accent3>
      <a:accent4>
        <a:srgbClr val="72B43E"/>
      </a:accent4>
      <a:accent5>
        <a:srgbClr val="34BA31"/>
      </a:accent5>
      <a:accent6>
        <a:srgbClr val="35B768"/>
      </a:accent6>
      <a:hlink>
        <a:srgbClr val="5E899D"/>
      </a:hlink>
      <a:folHlink>
        <a:srgbClr val="84848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27</TotalTime>
  <Words>827</Words>
  <Application>Microsoft Office PowerPoint</Application>
  <PresentationFormat>Widescreen</PresentationFormat>
  <Paragraphs>58</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Aharoni</vt:lpstr>
      <vt:lpstr>Garamond</vt:lpstr>
      <vt:lpstr>Sagona Book</vt:lpstr>
      <vt:lpstr>Sagona ExtraLight</vt:lpstr>
      <vt:lpstr>SavonVTI</vt:lpstr>
      <vt:lpstr>Recruitment cold calling script</vt:lpstr>
      <vt:lpstr>What I will cover</vt:lpstr>
      <vt:lpstr>The issues with cold calling</vt:lpstr>
      <vt:lpstr>Gatekeepers</vt:lpstr>
      <vt:lpstr>A bad script/call </vt:lpstr>
      <vt:lpstr>A good script… Kind of</vt:lpstr>
      <vt:lpstr>A better script</vt:lpstr>
      <vt:lpstr>Probably the best script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cold calling script</dc:title>
  <dc:creator>USER</dc:creator>
  <cp:lastModifiedBy>USER</cp:lastModifiedBy>
  <cp:revision>6</cp:revision>
  <dcterms:created xsi:type="dcterms:W3CDTF">2020-06-06T12:34:33Z</dcterms:created>
  <dcterms:modified xsi:type="dcterms:W3CDTF">2020-06-06T13:01:49Z</dcterms:modified>
</cp:coreProperties>
</file>